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37" r:id="rId4"/>
  </p:sldMasterIdLst>
  <p:notesMasterIdLst>
    <p:notesMasterId r:id="rId15"/>
  </p:notesMasterIdLst>
  <p:handoutMasterIdLst>
    <p:handoutMasterId r:id="rId16"/>
  </p:handoutMasterIdLst>
  <p:sldIdLst>
    <p:sldId id="267" r:id="rId5"/>
    <p:sldId id="276" r:id="rId6"/>
    <p:sldId id="270" r:id="rId7"/>
    <p:sldId id="269" r:id="rId8"/>
    <p:sldId id="268" r:id="rId9"/>
    <p:sldId id="271" r:id="rId10"/>
    <p:sldId id="272" r:id="rId11"/>
    <p:sldId id="273" r:id="rId12"/>
    <p:sldId id="275" r:id="rId13"/>
    <p:sldId id="274" r:id="rId14"/>
  </p:sldIdLst>
  <p:sldSz cx="12192000" cy="6858000"/>
  <p:notesSz cx="6858000" cy="92408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D5225D"/>
    <a:srgbClr val="FFFFFF"/>
    <a:srgbClr val="0F2839"/>
    <a:srgbClr val="003F51"/>
    <a:srgbClr val="123A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69"/>
    <p:restoredTop sz="86300"/>
  </p:normalViewPr>
  <p:slideViewPr>
    <p:cSldViewPr snapToGrid="0" snapToObjects="1">
      <p:cViewPr varScale="1">
        <p:scale>
          <a:sx n="76" d="100"/>
          <a:sy n="76" d="100"/>
        </p:scale>
        <p:origin x="1498" y="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54D4B9-5DF5-EF4E-B5D5-DD6580E08AF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364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86BF21-3674-F441-BCC7-7DCE673E4C4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6364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0F4FBF-BBFC-EB47-90D0-F6EC156A49D1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88E484-23BE-764F-9606-6049A579078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77193"/>
            <a:ext cx="2971800" cy="46364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D2BB9-4C39-9747-B1B2-4A4B93DACAD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777193"/>
            <a:ext cx="2971800" cy="46364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7F6E5-A555-FF43-8A0C-D28BC21A1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280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364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364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883D3A-1322-244F-BCFD-9A53A6AA162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8813" y="1155700"/>
            <a:ext cx="5540375" cy="3117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47153"/>
            <a:ext cx="5486400" cy="363858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7193"/>
            <a:ext cx="2971800" cy="46364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777193"/>
            <a:ext cx="2971800" cy="46364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286A2-892D-B040-9FFC-CE18D07FE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83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-C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3145C4D-360A-E14A-8BBE-6A01F6EE2C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4684"/>
          <a:stretch/>
        </p:blipFill>
        <p:spPr>
          <a:xfrm>
            <a:off x="3009418" y="0"/>
            <a:ext cx="9182582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501B394-5E02-F041-9C92-496A7393A949}"/>
              </a:ext>
            </a:extLst>
          </p:cNvPr>
          <p:cNvSpPr/>
          <p:nvPr userDrawn="1"/>
        </p:nvSpPr>
        <p:spPr>
          <a:xfrm>
            <a:off x="0" y="0"/>
            <a:ext cx="6204031" cy="6858000"/>
          </a:xfrm>
          <a:prstGeom prst="rect">
            <a:avLst/>
          </a:prstGeom>
          <a:solidFill>
            <a:srgbClr val="003F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990C5C6-E928-CA47-9824-42998B9683F2}"/>
              </a:ext>
            </a:extLst>
          </p:cNvPr>
          <p:cNvCxnSpPr>
            <a:cxnSpLocks/>
          </p:cNvCxnSpPr>
          <p:nvPr userDrawn="1"/>
        </p:nvCxnSpPr>
        <p:spPr>
          <a:xfrm>
            <a:off x="738673" y="573515"/>
            <a:ext cx="0" cy="941521"/>
          </a:xfrm>
          <a:prstGeom prst="line">
            <a:avLst/>
          </a:prstGeom>
          <a:ln w="38100">
            <a:solidFill>
              <a:srgbClr val="D522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60001973-B934-BE49-9FF5-440CC47EC4A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774" y="5151185"/>
            <a:ext cx="1463524" cy="146352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9A9DEFA-AC48-7C45-BE85-2DA54F4778C0}"/>
              </a:ext>
            </a:extLst>
          </p:cNvPr>
          <p:cNvSpPr txBox="1"/>
          <p:nvPr userDrawn="1"/>
        </p:nvSpPr>
        <p:spPr>
          <a:xfrm>
            <a:off x="391886" y="6341869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0" baseline="0" dirty="0">
                <a:solidFill>
                  <a:schemeClr val="bg1"/>
                </a:solidFill>
              </a:rPr>
              <a:t>Marshfield Clinic Research Institute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CFF9196-5F19-DD40-B909-0FBA9526D6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2132" y="1121196"/>
            <a:ext cx="6799203" cy="453147"/>
          </a:xfrm>
          <a:prstGeom prst="rect">
            <a:avLst/>
          </a:prstGeom>
        </p:spPr>
        <p:txBody>
          <a:bodyPr/>
          <a:lstStyle>
            <a:lvl1pPr algn="l">
              <a:defRPr sz="2000" spc="0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ED3DF84-F136-2643-8D60-4D4DF9924F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2132" y="573515"/>
            <a:ext cx="9407650" cy="52734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4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460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358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9E54C3-FFC1-E845-925A-571C8E9FDFEC}"/>
              </a:ext>
            </a:extLst>
          </p:cNvPr>
          <p:cNvSpPr/>
          <p:nvPr userDrawn="1"/>
        </p:nvSpPr>
        <p:spPr>
          <a:xfrm>
            <a:off x="0" y="0"/>
            <a:ext cx="6204031" cy="6858000"/>
          </a:xfrm>
          <a:prstGeom prst="rect">
            <a:avLst/>
          </a:prstGeom>
          <a:solidFill>
            <a:srgbClr val="003F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5128D98-C050-724E-B6E5-AFAA0DED641E}"/>
              </a:ext>
            </a:extLst>
          </p:cNvPr>
          <p:cNvCxnSpPr>
            <a:cxnSpLocks/>
          </p:cNvCxnSpPr>
          <p:nvPr userDrawn="1"/>
        </p:nvCxnSpPr>
        <p:spPr>
          <a:xfrm>
            <a:off x="738673" y="573515"/>
            <a:ext cx="0" cy="941521"/>
          </a:xfrm>
          <a:prstGeom prst="line">
            <a:avLst/>
          </a:prstGeom>
          <a:ln w="38100">
            <a:solidFill>
              <a:srgbClr val="D522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ubtitle 2">
            <a:extLst>
              <a:ext uri="{FF2B5EF4-FFF2-40B4-BE49-F238E27FC236}">
                <a16:creationId xmlns:a16="http://schemas.microsoft.com/office/drawing/2014/main" id="{18B78BC6-7A5B-A54E-8C39-6F4F7849CA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2132" y="1121196"/>
            <a:ext cx="6799203" cy="453147"/>
          </a:xfrm>
          <a:prstGeom prst="rect">
            <a:avLst/>
          </a:prstGeom>
        </p:spPr>
        <p:txBody>
          <a:bodyPr/>
          <a:lstStyle>
            <a:lvl1pPr algn="l">
              <a:defRPr sz="2000" spc="0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F831911-F8A8-FD43-866A-B2ED68C7EC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2132" y="573515"/>
            <a:ext cx="9407650" cy="52734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4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3803D7-0515-8642-A064-D53A7632E1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290" r="1328" b="11446"/>
          <a:stretch/>
        </p:blipFill>
        <p:spPr>
          <a:xfrm>
            <a:off x="6204031" y="1"/>
            <a:ext cx="5987969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5255EC-D5CC-7846-85AD-6B69B05265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774" y="5151185"/>
            <a:ext cx="1463524" cy="14635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DDB925-00FE-4C42-8F34-FFEED2C2B04E}"/>
              </a:ext>
            </a:extLst>
          </p:cNvPr>
          <p:cNvSpPr txBox="1"/>
          <p:nvPr userDrawn="1"/>
        </p:nvSpPr>
        <p:spPr>
          <a:xfrm>
            <a:off x="391886" y="6341869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0" baseline="0" dirty="0">
                <a:solidFill>
                  <a:schemeClr val="bg1"/>
                </a:solidFill>
              </a:rPr>
              <a:t>Marshfield Clinic Research Institute</a:t>
            </a:r>
          </a:p>
        </p:txBody>
      </p:sp>
    </p:spTree>
    <p:extLst>
      <p:ext uri="{BB962C8B-B14F-4D97-AF65-F5344CB8AC3E}">
        <p14:creationId xmlns:p14="http://schemas.microsoft.com/office/powerpoint/2010/main" val="398756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9E54C3-FFC1-E845-925A-571C8E9FDFEC}"/>
              </a:ext>
            </a:extLst>
          </p:cNvPr>
          <p:cNvSpPr/>
          <p:nvPr userDrawn="1"/>
        </p:nvSpPr>
        <p:spPr>
          <a:xfrm>
            <a:off x="0" y="0"/>
            <a:ext cx="6204031" cy="6858000"/>
          </a:xfrm>
          <a:prstGeom prst="rect">
            <a:avLst/>
          </a:prstGeom>
          <a:solidFill>
            <a:srgbClr val="003F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5128D98-C050-724E-B6E5-AFAA0DED641E}"/>
              </a:ext>
            </a:extLst>
          </p:cNvPr>
          <p:cNvCxnSpPr>
            <a:cxnSpLocks/>
          </p:cNvCxnSpPr>
          <p:nvPr userDrawn="1"/>
        </p:nvCxnSpPr>
        <p:spPr>
          <a:xfrm>
            <a:off x="738673" y="573515"/>
            <a:ext cx="0" cy="941521"/>
          </a:xfrm>
          <a:prstGeom prst="line">
            <a:avLst/>
          </a:prstGeom>
          <a:ln w="38100">
            <a:solidFill>
              <a:srgbClr val="D522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Subtitle 2">
            <a:extLst>
              <a:ext uri="{FF2B5EF4-FFF2-40B4-BE49-F238E27FC236}">
                <a16:creationId xmlns:a16="http://schemas.microsoft.com/office/drawing/2014/main" id="{18B78BC6-7A5B-A54E-8C39-6F4F7849CA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2132" y="1121196"/>
            <a:ext cx="6799203" cy="453147"/>
          </a:xfrm>
          <a:prstGeom prst="rect">
            <a:avLst/>
          </a:prstGeom>
        </p:spPr>
        <p:txBody>
          <a:bodyPr/>
          <a:lstStyle>
            <a:lvl1pPr algn="l">
              <a:defRPr sz="2000" spc="0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F831911-F8A8-FD43-866A-B2ED68C7EC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2132" y="573515"/>
            <a:ext cx="9407650" cy="52734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4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1B27A5-F4C2-A846-94FA-312A6BB1D7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315" r="26449"/>
          <a:stretch/>
        </p:blipFill>
        <p:spPr>
          <a:xfrm>
            <a:off x="6204031" y="0"/>
            <a:ext cx="5987969" cy="6883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819581-98C6-E748-BC27-5DAE2A69098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774" y="5151185"/>
            <a:ext cx="1463524" cy="146352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10EE2A2-34D4-744C-B058-9A923C10B209}"/>
              </a:ext>
            </a:extLst>
          </p:cNvPr>
          <p:cNvSpPr txBox="1"/>
          <p:nvPr userDrawn="1"/>
        </p:nvSpPr>
        <p:spPr>
          <a:xfrm>
            <a:off x="391886" y="6341869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0" baseline="0" dirty="0">
                <a:solidFill>
                  <a:schemeClr val="bg1"/>
                </a:solidFill>
              </a:rPr>
              <a:t>Marshfield Clinic Research Institute</a:t>
            </a:r>
          </a:p>
        </p:txBody>
      </p:sp>
    </p:spTree>
    <p:extLst>
      <p:ext uri="{BB962C8B-B14F-4D97-AF65-F5344CB8AC3E}">
        <p14:creationId xmlns:p14="http://schemas.microsoft.com/office/powerpoint/2010/main" val="1015629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820E7C8-268E-5646-A084-408B5923EFA5}"/>
              </a:ext>
            </a:extLst>
          </p:cNvPr>
          <p:cNvSpPr/>
          <p:nvPr userDrawn="1"/>
        </p:nvSpPr>
        <p:spPr>
          <a:xfrm>
            <a:off x="0" y="0"/>
            <a:ext cx="12192000" cy="6112445"/>
          </a:xfrm>
          <a:prstGeom prst="rect">
            <a:avLst/>
          </a:prstGeom>
          <a:solidFill>
            <a:srgbClr val="003F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F1E119B-337A-9842-9428-89332735071A}"/>
              </a:ext>
            </a:extLst>
          </p:cNvPr>
          <p:cNvCxnSpPr>
            <a:cxnSpLocks/>
          </p:cNvCxnSpPr>
          <p:nvPr userDrawn="1"/>
        </p:nvCxnSpPr>
        <p:spPr>
          <a:xfrm>
            <a:off x="738673" y="1712764"/>
            <a:ext cx="0" cy="941521"/>
          </a:xfrm>
          <a:prstGeom prst="line">
            <a:avLst/>
          </a:prstGeom>
          <a:ln w="38100">
            <a:solidFill>
              <a:srgbClr val="D522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ubtitle 2">
            <a:extLst>
              <a:ext uri="{FF2B5EF4-FFF2-40B4-BE49-F238E27FC236}">
                <a16:creationId xmlns:a16="http://schemas.microsoft.com/office/drawing/2014/main" id="{A7DE0DC7-4AC2-D64B-924E-BE0F2C3906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2132" y="2201138"/>
            <a:ext cx="6799203" cy="453147"/>
          </a:xfrm>
          <a:prstGeom prst="rect">
            <a:avLst/>
          </a:prstGeom>
        </p:spPr>
        <p:txBody>
          <a:bodyPr/>
          <a:lstStyle>
            <a:lvl1pPr algn="l">
              <a:defRPr sz="2000" spc="0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A649521-BC42-E94C-AFBD-D00730E588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2132" y="1677358"/>
            <a:ext cx="9407650" cy="52734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4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7895408-8A53-7C4B-A478-E615173439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0774" y="5151185"/>
            <a:ext cx="1463524" cy="14635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F7E3BF2-3203-B243-86B3-579ED67CE239}"/>
              </a:ext>
            </a:extLst>
          </p:cNvPr>
          <p:cNvSpPr txBox="1"/>
          <p:nvPr userDrawn="1"/>
        </p:nvSpPr>
        <p:spPr>
          <a:xfrm>
            <a:off x="391886" y="6341869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0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Marshfield Clinic Research Institute</a:t>
            </a:r>
          </a:p>
        </p:txBody>
      </p:sp>
    </p:spTree>
    <p:extLst>
      <p:ext uri="{BB962C8B-B14F-4D97-AF65-F5344CB8AC3E}">
        <p14:creationId xmlns:p14="http://schemas.microsoft.com/office/powerpoint/2010/main" val="419176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8D6536-266C-6844-B63E-7AE79F48F953}"/>
              </a:ext>
            </a:extLst>
          </p:cNvPr>
          <p:cNvSpPr/>
          <p:nvPr userDrawn="1"/>
        </p:nvSpPr>
        <p:spPr>
          <a:xfrm>
            <a:off x="0" y="6694"/>
            <a:ext cx="12192000" cy="1857662"/>
          </a:xfrm>
          <a:prstGeom prst="rect">
            <a:avLst/>
          </a:prstGeom>
          <a:solidFill>
            <a:srgbClr val="003F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Verdana Regular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E006292-672A-6A4E-B076-FCD770FC1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2132" y="583253"/>
            <a:ext cx="9407650" cy="52734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4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8498A4E-0269-E94A-8E4B-554B59D050BF}"/>
              </a:ext>
            </a:extLst>
          </p:cNvPr>
          <p:cNvCxnSpPr>
            <a:cxnSpLocks/>
          </p:cNvCxnSpPr>
          <p:nvPr userDrawn="1"/>
        </p:nvCxnSpPr>
        <p:spPr>
          <a:xfrm>
            <a:off x="700173" y="573515"/>
            <a:ext cx="0" cy="941521"/>
          </a:xfrm>
          <a:prstGeom prst="line">
            <a:avLst/>
          </a:prstGeom>
          <a:ln w="38100">
            <a:solidFill>
              <a:srgbClr val="D5225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Subtitle 2">
            <a:extLst>
              <a:ext uri="{FF2B5EF4-FFF2-40B4-BE49-F238E27FC236}">
                <a16:creationId xmlns:a16="http://schemas.microsoft.com/office/drawing/2014/main" id="{4D1E036C-C3F7-0E4B-9487-49980F731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2132" y="1121196"/>
            <a:ext cx="6799203" cy="453147"/>
          </a:xfrm>
          <a:prstGeom prst="rect">
            <a:avLst/>
          </a:prstGeom>
        </p:spPr>
        <p:txBody>
          <a:bodyPr/>
          <a:lstStyle>
            <a:lvl1pPr algn="l">
              <a:defRPr sz="2000" spc="0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90C047E-5C5B-2B48-A1DD-40AB448627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046" b="11287"/>
          <a:stretch/>
        </p:blipFill>
        <p:spPr>
          <a:xfrm>
            <a:off x="0" y="1863757"/>
            <a:ext cx="12192000" cy="49942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B0506C-8140-4D43-9561-7F959823BC6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5091" y="264406"/>
            <a:ext cx="1424990" cy="14249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F2682E1-0E56-3444-A991-2E147BC2826C}"/>
              </a:ext>
            </a:extLst>
          </p:cNvPr>
          <p:cNvSpPr txBox="1"/>
          <p:nvPr userDrawn="1"/>
        </p:nvSpPr>
        <p:spPr>
          <a:xfrm>
            <a:off x="9073874" y="1420454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0" baseline="0" dirty="0">
                <a:solidFill>
                  <a:schemeClr val="bg1"/>
                </a:solidFill>
              </a:rPr>
              <a:t>Marshfield Clinic Research Institute</a:t>
            </a:r>
          </a:p>
        </p:txBody>
      </p:sp>
    </p:spTree>
    <p:extLst>
      <p:ext uri="{BB962C8B-B14F-4D97-AF65-F5344CB8AC3E}">
        <p14:creationId xmlns:p14="http://schemas.microsoft.com/office/powerpoint/2010/main" val="396294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8D6536-266C-6844-B63E-7AE79F48F953}"/>
              </a:ext>
            </a:extLst>
          </p:cNvPr>
          <p:cNvSpPr/>
          <p:nvPr userDrawn="1"/>
        </p:nvSpPr>
        <p:spPr>
          <a:xfrm>
            <a:off x="0" y="6694"/>
            <a:ext cx="12192000" cy="1857662"/>
          </a:xfrm>
          <a:prstGeom prst="rect">
            <a:avLst/>
          </a:prstGeom>
          <a:solidFill>
            <a:srgbClr val="003F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Verdana Regular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E006292-672A-6A4E-B076-FCD770FC1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2132" y="583253"/>
            <a:ext cx="9407650" cy="52734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4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8498A4E-0269-E94A-8E4B-554B59D050BF}"/>
              </a:ext>
            </a:extLst>
          </p:cNvPr>
          <p:cNvCxnSpPr>
            <a:cxnSpLocks/>
          </p:cNvCxnSpPr>
          <p:nvPr userDrawn="1"/>
        </p:nvCxnSpPr>
        <p:spPr>
          <a:xfrm>
            <a:off x="700173" y="573515"/>
            <a:ext cx="0" cy="941521"/>
          </a:xfrm>
          <a:prstGeom prst="line">
            <a:avLst/>
          </a:prstGeom>
          <a:ln w="38100">
            <a:solidFill>
              <a:srgbClr val="D5225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Subtitle 2">
            <a:extLst>
              <a:ext uri="{FF2B5EF4-FFF2-40B4-BE49-F238E27FC236}">
                <a16:creationId xmlns:a16="http://schemas.microsoft.com/office/drawing/2014/main" id="{4D1E036C-C3F7-0E4B-9487-49980F731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2132" y="1121196"/>
            <a:ext cx="6799203" cy="453147"/>
          </a:xfrm>
          <a:prstGeom prst="rect">
            <a:avLst/>
          </a:prstGeom>
        </p:spPr>
        <p:txBody>
          <a:bodyPr/>
          <a:lstStyle>
            <a:lvl1pPr algn="l">
              <a:defRPr sz="2000" spc="0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1818C3-B476-664A-91EF-3FE7E63E99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334" r="2089"/>
          <a:stretch/>
        </p:blipFill>
        <p:spPr>
          <a:xfrm>
            <a:off x="1" y="1874956"/>
            <a:ext cx="12192000" cy="498304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558B523-BEF0-4A43-86AA-D8F577673658}"/>
              </a:ext>
            </a:extLst>
          </p:cNvPr>
          <p:cNvGrpSpPr/>
          <p:nvPr userDrawn="1"/>
        </p:nvGrpSpPr>
        <p:grpSpPr>
          <a:xfrm>
            <a:off x="9073874" y="264406"/>
            <a:ext cx="3657600" cy="1463825"/>
            <a:chOff x="9073874" y="264406"/>
            <a:chExt cx="3657600" cy="146382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CFAEAE4-A94B-6B40-BB6C-A68AF08FE87E}"/>
                </a:ext>
              </a:extLst>
            </p:cNvPr>
            <p:cNvSpPr txBox="1"/>
            <p:nvPr userDrawn="1"/>
          </p:nvSpPr>
          <p:spPr>
            <a:xfrm>
              <a:off x="9073874" y="1420454"/>
              <a:ext cx="36576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i="0" baseline="0" dirty="0">
                  <a:solidFill>
                    <a:schemeClr val="bg1"/>
                  </a:solidFill>
                </a:rPr>
                <a:t>Marshfield Clinic Research Institute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1066C6A-0C57-0C47-AA18-B863327909F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645091" y="264406"/>
              <a:ext cx="1424990" cy="1424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322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EE0FE59-7EDD-164E-A8FE-855393CE8AA8}"/>
              </a:ext>
            </a:extLst>
          </p:cNvPr>
          <p:cNvSpPr/>
          <p:nvPr userDrawn="1"/>
        </p:nvSpPr>
        <p:spPr>
          <a:xfrm>
            <a:off x="0" y="6439546"/>
            <a:ext cx="12192000" cy="418453"/>
          </a:xfrm>
          <a:prstGeom prst="rect">
            <a:avLst/>
          </a:prstGeom>
          <a:solidFill>
            <a:srgbClr val="003F5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b="0" i="0" dirty="0">
              <a:latin typeface="Verdana Regular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1552D93-E50F-8646-8CE3-EDA5F617A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230" y="424504"/>
            <a:ext cx="10770471" cy="71132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781D85F-91EE-C142-8E0B-2FDDC05BC0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6232" y="1135823"/>
            <a:ext cx="10770470" cy="5071248"/>
          </a:xfrm>
          <a:prstGeom prst="rect">
            <a:avLst/>
          </a:prstGeom>
        </p:spPr>
        <p:txBody>
          <a:bodyPr/>
          <a:lstStyle>
            <a:lvl1pPr algn="l">
              <a:defRPr sz="2000" b="0" i="0">
                <a:latin typeface="Verdana Regular"/>
              </a:defRPr>
            </a:lvl1pPr>
            <a:lvl2pPr algn="l">
              <a:defRPr sz="1800" b="0" i="0">
                <a:latin typeface="Verdana Regular"/>
              </a:defRPr>
            </a:lvl2pPr>
            <a:lvl3pPr algn="l">
              <a:defRPr sz="1600" b="0" i="0">
                <a:latin typeface="Verdana Regular"/>
              </a:defRPr>
            </a:lvl3pPr>
            <a:lvl4pPr algn="l">
              <a:defRPr sz="1600" b="0" i="0">
                <a:latin typeface="Verdana Regular"/>
              </a:defRPr>
            </a:lvl4pPr>
            <a:lvl5pPr algn="l">
              <a:defRPr sz="1600" b="0" i="0">
                <a:latin typeface="Verdana Regular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AC851AB-AED4-124E-84A8-41D3A17AC90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D50320-57D8-BD42-9D36-E3A776E58F0D}"/>
              </a:ext>
            </a:extLst>
          </p:cNvPr>
          <p:cNvSpPr txBox="1"/>
          <p:nvPr userDrawn="1"/>
        </p:nvSpPr>
        <p:spPr>
          <a:xfrm>
            <a:off x="9793306" y="6536453"/>
            <a:ext cx="23986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i="0" baseline="0" dirty="0">
                <a:solidFill>
                  <a:schemeClr val="bg1"/>
                </a:solidFill>
              </a:rPr>
              <a:t>Marshfield Clinic Research Institute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5C47087-862E-AA40-99CB-9D1C05F5E6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88932" y="5810203"/>
            <a:ext cx="934524" cy="93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81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7819" y="6378933"/>
            <a:ext cx="317500" cy="3175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21552D93-E50F-8646-8CE3-EDA5F617A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230" y="424504"/>
            <a:ext cx="10770471" cy="71132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3781D85F-91EE-C142-8E0B-2FDDC05BC0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6232" y="1135824"/>
            <a:ext cx="10770470" cy="5158650"/>
          </a:xfrm>
          <a:prstGeom prst="rect">
            <a:avLst/>
          </a:prstGeom>
        </p:spPr>
        <p:txBody>
          <a:bodyPr/>
          <a:lstStyle>
            <a:lvl1pPr algn="l">
              <a:defRPr sz="2000" b="0" i="0">
                <a:latin typeface="Verdana Regular"/>
              </a:defRPr>
            </a:lvl1pPr>
            <a:lvl2pPr algn="l">
              <a:defRPr sz="1800" b="0" i="0">
                <a:latin typeface="Verdana Regular"/>
              </a:defRPr>
            </a:lvl2pPr>
            <a:lvl3pPr algn="l">
              <a:defRPr sz="1600" b="0" i="0">
                <a:latin typeface="Verdana Regular"/>
              </a:defRPr>
            </a:lvl3pPr>
            <a:lvl4pPr algn="l">
              <a:defRPr sz="1600" b="0" i="0">
                <a:latin typeface="Verdana Regular"/>
              </a:defRPr>
            </a:lvl4pPr>
            <a:lvl5pPr algn="l">
              <a:defRPr sz="1600" b="0" i="0">
                <a:latin typeface="Verdana Regular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7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781D85F-91EE-C142-8E0B-2FDDC05BC0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6232" y="1135824"/>
            <a:ext cx="10770470" cy="5158650"/>
          </a:xfrm>
          <a:prstGeom prst="rect">
            <a:avLst/>
          </a:prstGeom>
        </p:spPr>
        <p:txBody>
          <a:bodyPr/>
          <a:lstStyle>
            <a:lvl1pPr algn="l">
              <a:defRPr sz="2000" b="0" i="0">
                <a:latin typeface="Verdana Regular"/>
              </a:defRPr>
            </a:lvl1pPr>
            <a:lvl2pPr algn="l">
              <a:defRPr sz="1800" b="0" i="0">
                <a:latin typeface="Verdana Regular"/>
              </a:defRPr>
            </a:lvl2pPr>
            <a:lvl3pPr algn="l">
              <a:defRPr sz="1600" b="0" i="0">
                <a:latin typeface="Verdana Regular"/>
              </a:defRPr>
            </a:lvl3pPr>
            <a:lvl4pPr algn="l">
              <a:defRPr sz="1600" b="0" i="0">
                <a:latin typeface="Verdana Regular"/>
              </a:defRPr>
            </a:lvl4pPr>
            <a:lvl5pPr algn="l">
              <a:defRPr sz="1600" b="0" i="0">
                <a:latin typeface="Verdana Regular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7819" y="6378933"/>
            <a:ext cx="317500" cy="3175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EE0FE59-7EDD-164E-A8FE-855393CE8AA8}"/>
              </a:ext>
            </a:extLst>
          </p:cNvPr>
          <p:cNvSpPr/>
          <p:nvPr userDrawn="1"/>
        </p:nvSpPr>
        <p:spPr>
          <a:xfrm>
            <a:off x="0" y="-1"/>
            <a:ext cx="12192000" cy="867905"/>
          </a:xfrm>
          <a:prstGeom prst="rect">
            <a:avLst/>
          </a:prstGeom>
          <a:solidFill>
            <a:srgbClr val="003F5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b="0" i="0" dirty="0">
              <a:latin typeface="Verdana Regular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1552D93-E50F-8646-8CE3-EDA5F617A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230" y="234074"/>
            <a:ext cx="10770471" cy="71132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C679A04-D40D-544D-A850-7C10846AEF18}"/>
              </a:ext>
            </a:extLst>
          </p:cNvPr>
          <p:cNvCxnSpPr>
            <a:cxnSpLocks/>
          </p:cNvCxnSpPr>
          <p:nvPr userDrawn="1"/>
        </p:nvCxnSpPr>
        <p:spPr>
          <a:xfrm>
            <a:off x="464736" y="296066"/>
            <a:ext cx="0" cy="416855"/>
          </a:xfrm>
          <a:prstGeom prst="line">
            <a:avLst/>
          </a:prstGeom>
          <a:ln w="38100">
            <a:solidFill>
              <a:srgbClr val="D5225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54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98D0907D-B008-074A-B434-821B98D3D9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783" y="6464837"/>
            <a:ext cx="4714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3F5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fld id="{AAC851AB-AED4-124E-84A8-41D3A17AC90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5D78618B-97DE-6949-86DD-D0EC353ED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8917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77" r:id="rId2"/>
    <p:sldLayoutId id="2147483879" r:id="rId3"/>
    <p:sldLayoutId id="2147483857" r:id="rId4"/>
    <p:sldLayoutId id="2147483864" r:id="rId5"/>
    <p:sldLayoutId id="2147483878" r:id="rId6"/>
    <p:sldLayoutId id="2147483873" r:id="rId7"/>
    <p:sldLayoutId id="2147483874" r:id="rId8"/>
    <p:sldLayoutId id="2147483875" r:id="rId9"/>
    <p:sldLayoutId id="2147483876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hf hdr="0" ftr="0" dt="0"/>
  <p:txStyles>
    <p:titleStyle>
      <a:lvl1pPr algn="l" defTabSz="609585" rtl="0" eaLnBrk="1" latinLnBrk="0" hangingPunct="1">
        <a:lnSpc>
          <a:spcPct val="100000"/>
        </a:lnSpc>
        <a:spcBef>
          <a:spcPct val="0"/>
        </a:spcBef>
        <a:buNone/>
        <a:defRPr sz="4400" b="1" kern="1200" spc="-100" baseline="0">
          <a:solidFill>
            <a:srgbClr val="003F51"/>
          </a:solidFill>
          <a:latin typeface="+mn-lt"/>
          <a:ea typeface="+mj-ea"/>
          <a:cs typeface="+mj-cs"/>
        </a:defRPr>
      </a:lvl1pPr>
    </p:titleStyle>
    <p:bodyStyle>
      <a:lvl1pPr marL="0" indent="0" algn="l" defTabSz="609585" rtl="0" eaLnBrk="1" latinLnBrk="0" hangingPunct="1">
        <a:spcBef>
          <a:spcPct val="20000"/>
        </a:spcBef>
        <a:buFont typeface="Arial"/>
        <a:buNone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1123935" indent="-514350" algn="l" defTabSz="609585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438339" indent="0" algn="l" defTabSz="609585" rtl="0" eaLnBrk="1" latinLnBrk="0" hangingPunct="1">
        <a:spcBef>
          <a:spcPct val="20000"/>
        </a:spcBef>
        <a:buFont typeface="Arial"/>
        <a:buNone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600" dirty="0">
                <a:latin typeface="Verdana Regular"/>
              </a:rPr>
              <a:t>April 8, 2019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dirty="0">
                <a:latin typeface="Verdana Regular"/>
              </a:rPr>
              <a:t>CPMR Department Meeting</a:t>
            </a:r>
          </a:p>
        </p:txBody>
      </p:sp>
    </p:spTree>
    <p:extLst>
      <p:ext uri="{BB962C8B-B14F-4D97-AF65-F5344CB8AC3E}">
        <p14:creationId xmlns:p14="http://schemas.microsoft.com/office/powerpoint/2010/main" val="145347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Verdana Regular"/>
              </a:rPr>
              <a:t>Questions?</a:t>
            </a:r>
            <a:endParaRPr lang="en-US" sz="3600" dirty="0">
              <a:latin typeface="Verdana Regula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69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Verdana Regular"/>
              </a:rPr>
              <a:t>New Employees</a:t>
            </a:r>
            <a:endParaRPr lang="en-US" sz="3600" dirty="0">
              <a:latin typeface="Verdana Regular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516232" y="1718631"/>
            <a:ext cx="10770470" cy="19720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Megan </a:t>
            </a:r>
            <a:r>
              <a:rPr lang="en-US" sz="2800" dirty="0" err="1" smtClean="0"/>
              <a:t>Munyan</a:t>
            </a:r>
            <a:r>
              <a:rPr lang="en-US" sz="2800" dirty="0" smtClean="0"/>
              <a:t> – Program Assistant (AoU)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David Brown – Study Coordinator-Chippewa Falls (AoU)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/>
              <a:t>Megan Zettler - </a:t>
            </a:r>
            <a:r>
              <a:rPr lang="en-US" sz="2800" dirty="0"/>
              <a:t>Study Coordinator-Chippewa Falls (AoU)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794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Verdana Regular"/>
              </a:rPr>
              <a:t>Tornado and Fire Drills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16230" y="1623445"/>
            <a:ext cx="10770470" cy="455701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MCHS requires a review of the Department Emergency Evacuation Procedure and takes part in Tornado and Fire drills </a:t>
            </a:r>
            <a:r>
              <a:rPr lang="en-US" sz="2800" dirty="0"/>
              <a:t>regularly. </a:t>
            </a:r>
            <a:endParaRPr lang="en-US" sz="2800" dirty="0" smtClean="0"/>
          </a:p>
          <a:p>
            <a:pPr marL="1581135" lvl="1" indent="-457200"/>
            <a:r>
              <a:rPr lang="en-US" sz="2800" dirty="0" smtClean="0"/>
              <a:t>April 11, </a:t>
            </a:r>
            <a:r>
              <a:rPr lang="en-US" sz="2800" dirty="0"/>
              <a:t>2019 is the </a:t>
            </a:r>
            <a:r>
              <a:rPr lang="en-US" sz="2800" dirty="0" smtClean="0"/>
              <a:t>Wisconsin </a:t>
            </a:r>
            <a:r>
              <a:rPr lang="en-US" sz="2800" dirty="0"/>
              <a:t>Tornado Drill day</a:t>
            </a:r>
            <a:r>
              <a:rPr lang="en-US" sz="2800" dirty="0" smtClean="0"/>
              <a:t>.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All CPMR employees are expected to take part in all drills.</a:t>
            </a:r>
          </a:p>
          <a:p>
            <a:pPr marL="1581135" lvl="1" indent="-457200"/>
            <a:r>
              <a:rPr lang="en-US" sz="2800" dirty="0" smtClean="0"/>
              <a:t>The only exception is if you are on a phone conference when the drill occurs</a:t>
            </a:r>
            <a:r>
              <a:rPr lang="en-US" sz="2800" dirty="0" smtClean="0"/>
              <a:t>.</a:t>
            </a:r>
          </a:p>
          <a:p>
            <a:pPr marL="1581135" lvl="1" indent="-457200"/>
            <a:r>
              <a:rPr lang="en-US" sz="2800" dirty="0" smtClean="0"/>
              <a:t>If your main center is not Marshfield, please check with Security at your center for evacuation instructions.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24204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230" y="424503"/>
            <a:ext cx="10770471" cy="71132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Verdana Regular"/>
              </a:rPr>
              <a:t>Tornado and Fire Drills cont.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516232" y="1641513"/>
            <a:ext cx="10770470" cy="456555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a Tornado Drill, seek a non-windowed internal room.  Close all </a:t>
            </a:r>
            <a:r>
              <a:rPr lang="en-US" sz="2800" dirty="0" smtClean="0"/>
              <a:t>blinds </a:t>
            </a:r>
            <a:r>
              <a:rPr lang="en-US" sz="2800" dirty="0"/>
              <a:t>and the door to your office.  </a:t>
            </a:r>
          </a:p>
          <a:p>
            <a:pPr marL="1581135" lvl="1" indent="-457200"/>
            <a:r>
              <a:rPr lang="en-US" sz="2800" dirty="0"/>
              <a:t>MLR: Mini Conference Room I, ML4A/B Conference Room, restrooms</a:t>
            </a:r>
          </a:p>
          <a:p>
            <a:pPr marL="1581135" lvl="1" indent="-457200"/>
            <a:r>
              <a:rPr lang="en-US" sz="2800" dirty="0"/>
              <a:t>ML8: Mini Conference Room II, Breakroom, restrooms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Employees may return to their offices when the all clear is given.</a:t>
            </a:r>
          </a:p>
          <a:p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605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Verdana Regular"/>
              </a:rPr>
              <a:t>Tornado and Fire Drills cont.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516232" y="1630495"/>
            <a:ext cx="10770470" cy="457657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Fire Drills, all employees are expected to vacate the      building, shutting office doors as they leave.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Outside locations to meet as a department are:</a:t>
            </a:r>
            <a:endParaRPr lang="en-US" sz="2800" dirty="0"/>
          </a:p>
          <a:p>
            <a:pPr lvl="1" indent="-457200"/>
            <a:r>
              <a:rPr lang="en-US" sz="2800" dirty="0" smtClean="0"/>
              <a:t>Door 7 (East side of Laird building) – Employee Entrance (North </a:t>
            </a:r>
            <a:r>
              <a:rPr lang="en-US" sz="2800" dirty="0"/>
              <a:t>of Erdman Lobby) </a:t>
            </a:r>
          </a:p>
          <a:p>
            <a:pPr lvl="1" indent="-457200"/>
            <a:r>
              <a:rPr lang="en-US" sz="2800" dirty="0" smtClean="0"/>
              <a:t>Door 5 (West side of Laird building) parking </a:t>
            </a:r>
            <a:r>
              <a:rPr lang="en-US" sz="2800" dirty="0"/>
              <a:t>lot across the street from the Laird Building</a:t>
            </a:r>
            <a:r>
              <a:rPr lang="en-US" sz="2800" dirty="0" smtClean="0"/>
              <a:t>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Employees </a:t>
            </a:r>
            <a:r>
              <a:rPr lang="en-US" sz="2800" dirty="0"/>
              <a:t>may return when the all clear is given</a:t>
            </a:r>
            <a:r>
              <a:rPr lang="en-US" sz="2800" dirty="0" smtClean="0"/>
              <a:t>.</a:t>
            </a:r>
          </a:p>
          <a:p>
            <a:endParaRPr lang="en-US" sz="2800" dirty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85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Verdana Regular"/>
              </a:rPr>
              <a:t>Fire Evacuation Map – ML8</a:t>
            </a:r>
            <a:endParaRPr lang="en-US" sz="3600" dirty="0">
              <a:latin typeface="Verdana Regula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 descr="BIRCLaird2EvacuationPla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49" t="10329" r="13423" b="16043"/>
          <a:stretch/>
        </p:blipFill>
        <p:spPr bwMode="auto">
          <a:xfrm>
            <a:off x="1334164" y="1135824"/>
            <a:ext cx="9134602" cy="501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BIRCLaird2EvacuationPlan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46" t="75633" r="1835" b="2234"/>
          <a:stretch/>
        </p:blipFill>
        <p:spPr bwMode="auto">
          <a:xfrm>
            <a:off x="9232134" y="4957981"/>
            <a:ext cx="1916935" cy="130038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Rectangle 7"/>
          <p:cNvSpPr/>
          <p:nvPr/>
        </p:nvSpPr>
        <p:spPr>
          <a:xfrm>
            <a:off x="5783855" y="4902506"/>
            <a:ext cx="2787268" cy="130038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901465" y="5078776"/>
            <a:ext cx="2912029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b="1" dirty="0" smtClean="0">
                <a:solidFill>
                  <a:srgbClr val="FF0000"/>
                </a:solidFill>
              </a:rPr>
              <a:t>Emergency Evacuation Plan</a:t>
            </a:r>
          </a:p>
          <a:p>
            <a:pPr algn="l"/>
            <a:r>
              <a:rPr lang="en-US" sz="1600" dirty="0" smtClean="0"/>
              <a:t>Laird North</a:t>
            </a:r>
          </a:p>
          <a:p>
            <a:pPr algn="l"/>
            <a:r>
              <a:rPr lang="en-US" sz="1600" dirty="0" smtClean="0"/>
              <a:t>Second Floor</a:t>
            </a:r>
          </a:p>
        </p:txBody>
      </p:sp>
    </p:spTree>
    <p:extLst>
      <p:ext uri="{BB962C8B-B14F-4D97-AF65-F5344CB8AC3E}">
        <p14:creationId xmlns:p14="http://schemas.microsoft.com/office/powerpoint/2010/main" val="172005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Verdana Regular"/>
              </a:rPr>
              <a:t>Fire Evacuation Map – </a:t>
            </a:r>
            <a:r>
              <a:rPr lang="en-US" sz="3200" dirty="0" smtClean="0">
                <a:latin typeface="Verdana Regular"/>
              </a:rPr>
              <a:t>MLR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1711" r="25515" b="13878"/>
          <a:stretch/>
        </p:blipFill>
        <p:spPr>
          <a:xfrm>
            <a:off x="1158391" y="1118456"/>
            <a:ext cx="10128310" cy="510833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58390" y="4242007"/>
            <a:ext cx="2851749" cy="86177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US" b="1" dirty="0" smtClean="0">
                <a:solidFill>
                  <a:srgbClr val="FF0000"/>
                </a:solidFill>
              </a:rPr>
              <a:t>Emergency Evacuation Plan</a:t>
            </a:r>
          </a:p>
          <a:p>
            <a:pPr algn="l"/>
            <a:r>
              <a:rPr lang="en-US" sz="1600" dirty="0" smtClean="0"/>
              <a:t>Laird North</a:t>
            </a:r>
          </a:p>
          <a:p>
            <a:pPr algn="l"/>
            <a:r>
              <a:rPr lang="en-US" sz="1600" dirty="0" smtClean="0"/>
              <a:t>Fourth Floor</a:t>
            </a:r>
          </a:p>
        </p:txBody>
      </p:sp>
      <p:pic>
        <p:nvPicPr>
          <p:cNvPr id="8" name="Picture 7" descr="BIRCLaird2EvacuationPlan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46" t="75633" r="1835" b="2234"/>
          <a:stretch/>
        </p:blipFill>
        <p:spPr bwMode="auto">
          <a:xfrm>
            <a:off x="9369766" y="1118456"/>
            <a:ext cx="1916935" cy="130038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6837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Verdana Regular"/>
              </a:rPr>
              <a:t>Update on Department Call-In Procedure</a:t>
            </a:r>
            <a:endParaRPr lang="en-US" sz="3600" dirty="0">
              <a:latin typeface="Verdana Regula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50188" y="1467403"/>
            <a:ext cx="11182775" cy="479017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Call 715-221-7090 </a:t>
            </a:r>
            <a:r>
              <a:rPr lang="en-US" sz="2800" dirty="0"/>
              <a:t>(CPMR department line) </a:t>
            </a:r>
            <a:r>
              <a:rPr lang="en-US" sz="2800" dirty="0" smtClean="0"/>
              <a:t>if you are going to be out or more than 15 minutes later than your normal start time.  Please add this number to your mobile device for convenience.  </a:t>
            </a:r>
          </a:p>
          <a:p>
            <a:endParaRPr lang="en-US" sz="1050" dirty="0"/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/>
              <a:t>From </a:t>
            </a:r>
            <a:r>
              <a:rPr lang="en-US" sz="2800" dirty="0" smtClean="0"/>
              <a:t>MCHS Employee Attendance Policy:</a:t>
            </a:r>
            <a:endParaRPr lang="en-US" sz="900" dirty="0" smtClean="0"/>
          </a:p>
          <a:p>
            <a:pPr>
              <a:spcBef>
                <a:spcPts val="0"/>
              </a:spcBef>
            </a:pPr>
            <a:endParaRPr lang="en-US" sz="700" dirty="0" smtClean="0"/>
          </a:p>
          <a:p>
            <a:pPr indent="461963">
              <a:spcBef>
                <a:spcPts val="0"/>
              </a:spcBef>
            </a:pPr>
            <a:r>
              <a:rPr lang="en-US" sz="2600" i="1" dirty="0" smtClean="0"/>
              <a:t>3.3 </a:t>
            </a:r>
            <a:r>
              <a:rPr lang="en-US" sz="2600" i="1" dirty="0"/>
              <a:t>Employee Notification Requirements</a:t>
            </a:r>
          </a:p>
          <a:p>
            <a:pPr marL="461963" lvl="1" indent="0">
              <a:buNone/>
            </a:pPr>
            <a:r>
              <a:rPr lang="en-US" sz="2600" i="1" dirty="0"/>
              <a:t>In the rare instances where employees cannot avoid being late or are unable to work as scheduled for any reason, including FMLA, </a:t>
            </a:r>
            <a:r>
              <a:rPr lang="en-US" sz="2600" i="1" dirty="0">
                <a:effectLst>
                  <a:glow rad="127000">
                    <a:srgbClr val="FFFF00"/>
                  </a:glow>
                </a:effectLst>
              </a:rPr>
              <a:t>the employee must follow the department’s normal notification process</a:t>
            </a:r>
            <a:r>
              <a:rPr lang="en-US" sz="2600" i="1" dirty="0"/>
              <a:t>. Failure to do so may result in disciplinary action, up to and including termination of employment</a:t>
            </a:r>
            <a:r>
              <a:rPr lang="en-US" sz="2600" i="1" dirty="0" smtClean="0"/>
              <a:t>.  </a:t>
            </a:r>
            <a:endParaRPr lang="en-US" sz="2600" i="1" dirty="0" smtClean="0"/>
          </a:p>
          <a:p>
            <a:pPr marL="0" lvl="1" indent="0">
              <a:buNone/>
            </a:pPr>
            <a:endParaRPr lang="en-US" sz="1100" dirty="0" smtClean="0"/>
          </a:p>
          <a:p>
            <a:pPr marL="666735" lvl="1" indent="0">
              <a:buNone/>
            </a:pPr>
            <a:endParaRPr lang="en-US" sz="2800" dirty="0"/>
          </a:p>
          <a:p>
            <a:pPr marL="1676347" lvl="3" indent="0">
              <a:buNone/>
            </a:pPr>
            <a:r>
              <a:rPr lang="en-US" dirty="0" smtClean="0"/>
              <a:t> 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2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Verdana Regular"/>
              </a:rPr>
              <a:t>CPMR Social Committee Update</a:t>
            </a:r>
            <a:endParaRPr lang="en-US" sz="3600" dirty="0">
              <a:latin typeface="Verdana Regular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550190" y="1686040"/>
            <a:ext cx="10770470" cy="422858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 smtClean="0"/>
              <a:t>Julie Vehrs, Hope Florence, and Jenna Schwabe have volunteered for this committee.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 smtClean="0"/>
              <a:t>We would like to recruit 2-3 additional volunteers.  Please contact one of these individuals </a:t>
            </a:r>
            <a:r>
              <a:rPr lang="en-US" sz="3200" dirty="0"/>
              <a:t>by April 12, </a:t>
            </a:r>
            <a:r>
              <a:rPr lang="en-US" sz="3200" dirty="0" smtClean="0"/>
              <a:t>2019 if </a:t>
            </a:r>
            <a:r>
              <a:rPr lang="en-US" sz="3200" dirty="0" smtClean="0"/>
              <a:t>you would like to </a:t>
            </a:r>
            <a:r>
              <a:rPr lang="en-US" sz="3200" dirty="0" smtClean="0"/>
              <a:t>participate</a:t>
            </a:r>
            <a:r>
              <a:rPr lang="en-US" sz="3200" dirty="0" smtClean="0"/>
              <a:t>.</a:t>
            </a:r>
            <a:endParaRPr lang="en-US" sz="32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 smtClean="0"/>
              <a:t>This committee is for creating/planning CPMR social </a:t>
            </a:r>
            <a:r>
              <a:rPr lang="en-US" sz="3200" dirty="0" smtClean="0"/>
              <a:t>events.  It </a:t>
            </a:r>
            <a:r>
              <a:rPr lang="en-US" sz="3200" dirty="0" smtClean="0"/>
              <a:t>does not mean you do all work </a:t>
            </a:r>
            <a:r>
              <a:rPr lang="en-US" sz="3200" dirty="0"/>
              <a:t>(e.g. setup, cleanup, etc</a:t>
            </a:r>
            <a:r>
              <a:rPr lang="en-US" sz="3200" dirty="0" smtClean="0"/>
              <a:t>.) involved for these events.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AC851AB-AED4-124E-84A8-41D3A17AC90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215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Powerpoint Slides BOD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>
        <a:defPPr algn="l">
          <a:defRPr sz="12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BCB5D40B88D44CA90DB45FFE66A658" ma:contentTypeVersion="0" ma:contentTypeDescription="Create a new document." ma:contentTypeScope="" ma:versionID="4ad8b68b8f98e354a64ff9326e1be9b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8E8BE6E-2B71-4EEA-883B-8BF3557EF3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122CE84-516F-4B22-867C-A03BC2A293E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9287E21-65F6-42AC-A302-FC1866F006DF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2672</TotalTime>
  <Words>478</Words>
  <Application>Microsoft Office PowerPoint</Application>
  <PresentationFormat>Widescreen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Verdana</vt:lpstr>
      <vt:lpstr>Verdana Regular</vt:lpstr>
      <vt:lpstr>Powerpoint Slides BOD</vt:lpstr>
      <vt:lpstr>CPMR Department Meeting</vt:lpstr>
      <vt:lpstr>New Employees</vt:lpstr>
      <vt:lpstr>Tornado and Fire Drills</vt:lpstr>
      <vt:lpstr>Tornado and Fire Drills cont.</vt:lpstr>
      <vt:lpstr>Tornado and Fire Drills cont.</vt:lpstr>
      <vt:lpstr>Fire Evacuation Map – ML8</vt:lpstr>
      <vt:lpstr>Fire Evacuation Map – MLR</vt:lpstr>
      <vt:lpstr>Update on Department Call-In Procedure</vt:lpstr>
      <vt:lpstr>CPMR Social Committee Update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Microsoft Office User</dc:creator>
  <cp:lastModifiedBy>Marx, Catherine S</cp:lastModifiedBy>
  <cp:revision>161</cp:revision>
  <cp:lastPrinted>2019-04-08T14:51:16Z</cp:lastPrinted>
  <dcterms:created xsi:type="dcterms:W3CDTF">2018-06-11T19:32:21Z</dcterms:created>
  <dcterms:modified xsi:type="dcterms:W3CDTF">2019-04-08T16:09:08Z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0x01010048BCB5D40B88D44CA90DB45FFE66A658</vt:lpwstr>
  </property>
</Properties>
</file>

<file path=docProps/thumbnail.jpeg>
</file>